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8"/>
  </p:notesMasterIdLst>
  <p:handoutMasterIdLst>
    <p:handoutMasterId r:id="rId19"/>
  </p:handoutMasterIdLst>
  <p:sldIdLst>
    <p:sldId id="312" r:id="rId5"/>
    <p:sldId id="304" r:id="rId6"/>
    <p:sldId id="307" r:id="rId7"/>
    <p:sldId id="281" r:id="rId8"/>
    <p:sldId id="282" r:id="rId9"/>
    <p:sldId id="314" r:id="rId10"/>
    <p:sldId id="315" r:id="rId11"/>
    <p:sldId id="317" r:id="rId12"/>
    <p:sldId id="318" r:id="rId13"/>
    <p:sldId id="319" r:id="rId14"/>
    <p:sldId id="321" r:id="rId15"/>
    <p:sldId id="322" r:id="rId16"/>
    <p:sldId id="297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Basic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</p:spPr>
        <p:txBody>
          <a:bodyPr/>
          <a:lstStyle/>
          <a:p>
            <a:r>
              <a:rPr lang="en-US" dirty="0"/>
              <a:t>Dynamic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2331958"/>
            <a:ext cx="2975217" cy="3704266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33818870"/>
              </p:ext>
            </p:extLst>
          </p:nvPr>
        </p:nvGraphicFramePr>
        <p:xfrm>
          <a:off x="5087938" y="2332038"/>
          <a:ext cx="6345236" cy="3879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27408">
                  <a:extLst>
                    <a:ext uri="{9D8B030D-6E8A-4147-A177-3AD203B41FA5}">
                      <a16:colId xmlns:a16="http://schemas.microsoft.com/office/drawing/2014/main" val="180956085"/>
                    </a:ext>
                  </a:extLst>
                </a:gridCol>
                <a:gridCol w="2227408">
                  <a:extLst>
                    <a:ext uri="{9D8B030D-6E8A-4147-A177-3AD203B41FA5}">
                      <a16:colId xmlns:a16="http://schemas.microsoft.com/office/drawing/2014/main" val="118070687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945210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0564" y="2303028"/>
            <a:ext cx="5829147" cy="396159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0853098E-C088-D323-4BF2-987893F262F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940842" y="2303028"/>
            <a:ext cx="3485184" cy="396159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999503228"/>
              </p:ext>
            </p:extLst>
          </p:nvPr>
        </p:nvGraphicFramePr>
        <p:xfrm>
          <a:off x="914400" y="2316163"/>
          <a:ext cx="10510836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80076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4233386372"/>
                    </a:ext>
                  </a:extLst>
                </a:gridCol>
                <a:gridCol w="1175342">
                  <a:extLst>
                    <a:ext uri="{9D8B030D-6E8A-4147-A177-3AD203B41FA5}">
                      <a16:colId xmlns:a16="http://schemas.microsoft.com/office/drawing/2014/main" val="1626524931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 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EF999E-EA8E-4B85-F06E-DE73B6230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988" y="624654"/>
            <a:ext cx="6272980" cy="54256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204155" y="2244443"/>
            <a:ext cx="5359523" cy="1835944"/>
          </a:xfrm>
        </p:spPr>
        <p:txBody>
          <a:bodyPr/>
          <a:lstStyle/>
          <a:p>
            <a:pPr algn="l"/>
            <a:r>
              <a:rPr lang="en-US" dirty="0"/>
              <a:t>Reduced blood flow: vasoconstriction in scalp region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Reduced metabolism: normal cellular activity decreases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Reduced </a:t>
            </a:r>
            <a:r>
              <a:rPr lang="en-US" dirty="0" err="1"/>
              <a:t>absorbtion</a:t>
            </a:r>
            <a:r>
              <a:rPr lang="en-US" dirty="0"/>
              <a:t> of drug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d cap scalp cooling therapy - Mayo ...">
            <a:extLst>
              <a:ext uri="{FF2B5EF4-FFF2-40B4-BE49-F238E27FC236}">
                <a16:creationId xmlns:a16="http://schemas.microsoft.com/office/drawing/2014/main" id="{552C0C78-7818-3B6C-7F04-C9CE56DC97E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1" r="9371"/>
          <a:stretch>
            <a:fillRect/>
          </a:stretch>
        </p:blipFill>
        <p:spPr bwMode="auto">
          <a:xfrm>
            <a:off x="1952193" y="600650"/>
            <a:ext cx="3764861" cy="55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C8410-A9EA-3993-23A6-AD14E19A2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78" y="256444"/>
            <a:ext cx="3858152" cy="3086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76F6C6-1559-5941-AF8B-93344CB3F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736" y="3515034"/>
            <a:ext cx="3088243" cy="259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04" y="621891"/>
            <a:ext cx="4955458" cy="1239204"/>
          </a:xfrm>
        </p:spPr>
        <p:txBody>
          <a:bodyPr/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04" y="1957429"/>
            <a:ext cx="5102238" cy="17907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Loss of Confidence</a:t>
            </a:r>
          </a:p>
          <a:p>
            <a:r>
              <a:rPr lang="en-US" dirty="0"/>
              <a:t>Anxiety</a:t>
            </a:r>
          </a:p>
          <a:p>
            <a:r>
              <a:rPr lang="en-US" dirty="0"/>
              <a:t>Depression</a:t>
            </a:r>
          </a:p>
          <a:p>
            <a:r>
              <a:rPr lang="en-US" dirty="0"/>
              <a:t>Lowered self-esteem</a:t>
            </a:r>
          </a:p>
          <a:p>
            <a:r>
              <a:rPr lang="en-US" dirty="0"/>
              <a:t>Constant reminder of disease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236FA6-4169-DA11-6D27-C3645517C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7" b="1792"/>
          <a:stretch/>
        </p:blipFill>
        <p:spPr>
          <a:xfrm>
            <a:off x="5712542" y="1113503"/>
            <a:ext cx="5507212" cy="4827638"/>
          </a:xfrm>
          <a:prstGeom prst="rect">
            <a:avLst/>
          </a:prstGeom>
        </p:spPr>
      </p:pic>
      <p:pic>
        <p:nvPicPr>
          <p:cNvPr id="2050" name="Picture 2" descr="570+ Cancer Mirror Stock Photos, Pictures &amp; Royalty-Free ...">
            <a:extLst>
              <a:ext uri="{FF2B5EF4-FFF2-40B4-BE49-F238E27FC236}">
                <a16:creationId xmlns:a16="http://schemas.microsoft.com/office/drawing/2014/main" id="{0F82E84F-B63C-B405-DDB0-19432B317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85" y="3625329"/>
            <a:ext cx="3215148" cy="301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756" y="457199"/>
            <a:ext cx="7965461" cy="706039"/>
          </a:xfrm>
        </p:spPr>
        <p:txBody>
          <a:bodyPr/>
          <a:lstStyle/>
          <a:p>
            <a:r>
              <a:rPr lang="en-US" dirty="0"/>
              <a:t>Peltier Module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842188" y="5395992"/>
            <a:ext cx="4631936" cy="358417"/>
          </a:xfrm>
        </p:spPr>
        <p:txBody>
          <a:bodyPr/>
          <a:lstStyle/>
          <a:p>
            <a:pPr algn="l"/>
            <a:r>
              <a:rPr lang="en-US" dirty="0"/>
              <a:t>Electric energy gets converted to power difference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Lowest temperature that can be obtained using a combination of </a:t>
            </a:r>
            <a:r>
              <a:rPr lang="en-US" dirty="0" err="1"/>
              <a:t>peltier</a:t>
            </a:r>
            <a:r>
              <a:rPr lang="en-US" dirty="0"/>
              <a:t> modules is -60 C</a:t>
            </a:r>
          </a:p>
        </p:txBody>
      </p:sp>
      <p:pic>
        <p:nvPicPr>
          <p:cNvPr id="3074" name="Picture 2" descr="How to Design a Peltier Module System | CUI Devices">
            <a:extLst>
              <a:ext uri="{FF2B5EF4-FFF2-40B4-BE49-F238E27FC236}">
                <a16:creationId xmlns:a16="http://schemas.microsoft.com/office/drawing/2014/main" id="{7EAA0D42-C680-82BC-F55D-AF4261C7CDC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657" y="1703848"/>
            <a:ext cx="4475400" cy="261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-12706 40x40mm Thermoelectric Cooler ...">
            <a:extLst>
              <a:ext uri="{FF2B5EF4-FFF2-40B4-BE49-F238E27FC236}">
                <a16:creationId xmlns:a16="http://schemas.microsoft.com/office/drawing/2014/main" id="{E3AED74F-B146-2E18-4F82-849C97EA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018" y="1703848"/>
            <a:ext cx="2939692" cy="293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3808750"/>
            <a:ext cx="7043618" cy="2233233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159" y="2303028"/>
            <a:ext cx="3284951" cy="3720337"/>
          </a:xfrm>
        </p:spPr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Navigating Q&amp;A </a:t>
            </a:r>
            <a:br>
              <a:rPr lang="en-US" dirty="0"/>
            </a:br>
            <a:r>
              <a:rPr lang="en-US" dirty="0"/>
              <a:t>sessions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463"/>
            <a:ext cx="3282950" cy="4143375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r>
              <a:rPr lang="en-US" dirty="0"/>
              <a:t>Stay calm</a:t>
            </a:r>
          </a:p>
          <a:p>
            <a:r>
              <a:rPr lang="en-US" dirty="0"/>
              <a:t>Actively listen</a:t>
            </a:r>
          </a:p>
          <a:p>
            <a:r>
              <a:rPr lang="en-US" dirty="0"/>
              <a:t>Pause and reflect</a:t>
            </a:r>
          </a:p>
          <a:p>
            <a:r>
              <a:rPr lang="en-US" dirty="0"/>
              <a:t>Maintain eye contact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1550" y="2303463"/>
            <a:ext cx="3763963" cy="4143375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pic>
        <p:nvPicPr>
          <p:cNvPr id="10" name="Picture Placeholder 9" descr="A person wearing a blue suit and headphones pointing at a computer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888" r="31888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/>
          <a:lstStyle/>
          <a:p>
            <a:r>
              <a:rPr lang="en-US" dirty="0"/>
              <a:t>Speaking impact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903076" cy="3721817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endParaRPr lang="en-US" dirty="0"/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89454" y="3405189"/>
            <a:ext cx="3202546" cy="345281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{00E39113-408E-4E55-AC9D-0949215F2883}tf78438558_win32</Template>
  <TotalTime>48</TotalTime>
  <Words>395</Words>
  <Application>Microsoft Office PowerPoint</Application>
  <PresentationFormat>Widescreen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Custom</vt:lpstr>
      <vt:lpstr>Basic  presentation</vt:lpstr>
      <vt:lpstr>PowerPoint Presentation</vt:lpstr>
      <vt:lpstr>PowerPoint Presentation</vt:lpstr>
      <vt:lpstr>Overcoming nervousness</vt:lpstr>
      <vt:lpstr>Peltier Module</vt:lpstr>
      <vt:lpstr>Selecting  visual aids</vt:lpstr>
      <vt:lpstr>Effective delivery techniques</vt:lpstr>
      <vt:lpstr>Navigating Q&amp;A  sessions</vt:lpstr>
      <vt:lpstr>Speaking impact</vt:lpstr>
      <vt:lpstr>Dynamic delivery</vt:lpstr>
      <vt:lpstr>Final tips &amp; takeaways</vt:lpstr>
      <vt:lpstr>Speaking engagement metrics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skanda km</dc:creator>
  <cp:lastModifiedBy>skanda km</cp:lastModifiedBy>
  <cp:revision>1</cp:revision>
  <dcterms:created xsi:type="dcterms:W3CDTF">2024-06-15T05:27:28Z</dcterms:created>
  <dcterms:modified xsi:type="dcterms:W3CDTF">2024-06-15T06:15:39Z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